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9DD3DB-1C00-5846-ADCF-B22BCC7A9E0F}" v="7" dt="2023-06-22T13:01:25.0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94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9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CE7CBB-A564-E53F-729F-AC8EBEFDA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CB280E4-1E61-CBE9-FDBA-3CA8D0DC3F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3393375-D64A-C86D-505C-D05CCD2F3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C994-5FC8-444E-B93E-EDA9BECBF49A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9ABC3A0-6306-74A7-55CE-3E9F07C0D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613495-0C60-1D9D-3C92-28073A70E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029-2799-B34D-801F-F2CD9F4D5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59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F714CD-AEF3-2412-D423-3656C6304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96E1169-DE57-CE07-38D8-F870AE0E20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E807F4-FAD8-C187-35AF-6326E2F00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C994-5FC8-444E-B93E-EDA9BECBF49A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19D9EB-14F5-B3FF-D8F6-EE5A070BD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1D4E806-CC57-D5B7-4FD9-62DAC86EF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029-2799-B34D-801F-F2CD9F4D5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62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B18FBB4-3F25-CB7A-4D38-6EE3DF0794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7DD8288-2FD9-C898-4CB3-05A69684C8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E0669E-6236-8907-FDA0-F0C1D7077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C994-5FC8-444E-B93E-EDA9BECBF49A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9C93F82-794A-B818-29C1-6D6917AA9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5918D7-2866-3A71-966F-9A5F45A4B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029-2799-B34D-801F-F2CD9F4D5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1031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D63E6-9FB4-F379-A75A-CC0DB624E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983343-5634-CC85-68DB-B65A7FF95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14C819-F8FA-4089-B1C2-2C807CE6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C994-5FC8-444E-B93E-EDA9BECBF49A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7C66ADC-FA72-9A38-8EBA-912C77F16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06A005B-3A1F-8EFD-0D10-32BBBD988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029-2799-B34D-801F-F2CD9F4D5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671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8F84E-00F3-D631-7FE9-392DEEA3A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D3C11A1-306F-C605-F5F3-31F332D26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F3A933-D863-60F8-1F68-F3CA5F176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C994-5FC8-444E-B93E-EDA9BECBF49A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38922C-41DB-52CF-4444-A06E0C6C4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1E96B07-ECAE-EBDF-AE6C-D23885C2F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029-2799-B34D-801F-F2CD9F4D5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199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29C1F6-044C-5223-FDEB-7B88D71F2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AAA25A-5A53-1C01-3788-338172593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82A6328-BD57-ADC1-9922-EA62E0E4DE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DA3DCBA-8C47-5FA6-88C3-52B427140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C994-5FC8-444E-B93E-EDA9BECBF49A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EB248D6-73AB-4635-96EC-2D970EB38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7A0BE29-28DD-BCF3-CFE2-E6E3DC24E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029-2799-B34D-801F-F2CD9F4D5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942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13B6C-B9BF-1357-1D3B-9F2F3DEDF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CA2995-0A8F-F398-7B7F-D4570E475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A1E8AC3-28C8-29BB-50D0-29895943B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40A12F2-5240-26D6-FA63-254131A5FA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FDBF806-6734-9398-88D0-59658A46D3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692F4F2-82E2-0CF6-191A-5AB595B22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C994-5FC8-444E-B93E-EDA9BECBF49A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797690E-63C2-0DD0-9E9E-DF38EF59C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F0C9EF3-BE6F-D38A-3997-1308C107E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029-2799-B34D-801F-F2CD9F4D5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427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24A028-D524-822A-AABD-667779AF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F052E7A-2876-7293-88C8-85E67A6D8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C994-5FC8-444E-B93E-EDA9BECBF49A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D327AE2-D174-FB06-CBA0-8C32B86DA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24F17B7-40E3-D51A-97F2-2507D428B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029-2799-B34D-801F-F2CD9F4D5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953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6642FCB-577D-3F48-FEC5-9DD181906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C994-5FC8-444E-B93E-EDA9BECBF49A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4F578F3-D6DC-E4B7-C659-3A6E37D25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2738779-31ED-4DC3-C2D0-C5415B66A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029-2799-B34D-801F-F2CD9F4D5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4013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32DEC-C5F4-54AB-84D1-94AADE2DD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136058-82A8-9306-805E-2459FD88D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D374E40-6B44-ADDF-184D-91E4B9C449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BD78D1F-F405-6C47-D100-0717B8176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C994-5FC8-444E-B93E-EDA9BECBF49A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9A1F862-FC51-72F8-9D0A-1E5571F35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0D0FD21-14FE-71EF-04BB-F919087E5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029-2799-B34D-801F-F2CD9F4D5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62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79DAD0-597C-5634-74F5-796AC4CF3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BB450CB-46F8-A2C1-84AC-778D294F71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1D22FF-CF63-701C-00A4-5292C43604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5685725-17B3-AD96-818B-DEC09408E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C994-5FC8-444E-B93E-EDA9BECBF49A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CEAAF3F-DC0A-A1EB-FCC3-2F730A099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AD5F9E6-8503-93DF-84A4-B20F9C61A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5029-2799-B34D-801F-F2CD9F4D5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330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C737138-A46F-00F2-15DA-DCDAF619D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209214A-10AC-1C88-2A74-6B9D839FF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B726178-2D95-17C4-8F26-5A5ADCF974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3C994-5FC8-444E-B93E-EDA9BECBF49A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03C892-143B-3A27-F826-A68FA740E0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937866-A797-FA6B-6CAF-4CD1CBE29C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05029-2799-B34D-801F-F2CD9F4D56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775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32CAC9-1F89-3E0A-3DB3-7AE7EE6D4E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/>
              <a:t>Jaarstukken 2022</a:t>
            </a:r>
            <a:br>
              <a:rPr lang="nl-NL" b="1" dirty="0"/>
            </a:br>
            <a:r>
              <a:rPr lang="nl-NL" b="1" dirty="0"/>
              <a:t>KansPlus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BF34BB8-0ADC-D5B1-4350-20B9C46035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algn="l"/>
            <a:r>
              <a:rPr lang="nl-NL" b="1" dirty="0"/>
              <a:t>ALV 24 juni 2023</a:t>
            </a:r>
          </a:p>
        </p:txBody>
      </p:sp>
    </p:spTree>
    <p:extLst>
      <p:ext uri="{BB962C8B-B14F-4D97-AF65-F5344CB8AC3E}">
        <p14:creationId xmlns:p14="http://schemas.microsoft.com/office/powerpoint/2010/main" val="63251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47536B-DF6C-82D0-51CE-91C03257E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Jaarstukken 2022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D9F34F-89C0-4085-FD81-66CA95381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nl-NL" b="1" dirty="0"/>
              <a:t>Totstandkoming</a:t>
            </a:r>
          </a:p>
          <a:p>
            <a:pPr>
              <a:lnSpc>
                <a:spcPct val="150000"/>
              </a:lnSpc>
            </a:pPr>
            <a:r>
              <a:rPr lang="nl-NL" b="1" dirty="0"/>
              <a:t>Kerncijfers</a:t>
            </a:r>
          </a:p>
          <a:p>
            <a:pPr>
              <a:lnSpc>
                <a:spcPct val="150000"/>
              </a:lnSpc>
            </a:pPr>
            <a:r>
              <a:rPr lang="nl-NL" b="1" dirty="0"/>
              <a:t>Kernboodschappen</a:t>
            </a:r>
          </a:p>
          <a:p>
            <a:pPr>
              <a:lnSpc>
                <a:spcPct val="150000"/>
              </a:lnSpc>
            </a:pPr>
            <a:r>
              <a:rPr lang="nl-NL" b="1" dirty="0"/>
              <a:t>Vragen &amp; opmerkingen</a:t>
            </a:r>
          </a:p>
          <a:p>
            <a:pPr>
              <a:lnSpc>
                <a:spcPct val="150000"/>
              </a:lnSpc>
            </a:pPr>
            <a:r>
              <a:rPr lang="nl-NL" b="1" dirty="0"/>
              <a:t>Besluit ALV</a:t>
            </a:r>
          </a:p>
          <a:p>
            <a:pPr>
              <a:lnSpc>
                <a:spcPct val="150000"/>
              </a:lnSpc>
            </a:pPr>
            <a:r>
              <a:rPr lang="nl-NL" b="1" dirty="0"/>
              <a:t>Décharge</a:t>
            </a:r>
          </a:p>
        </p:txBody>
      </p:sp>
    </p:spTree>
    <p:extLst>
      <p:ext uri="{BB962C8B-B14F-4D97-AF65-F5344CB8AC3E}">
        <p14:creationId xmlns:p14="http://schemas.microsoft.com/office/powerpoint/2010/main" val="274225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47536B-DF6C-82D0-51CE-91C03257E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Jaarstukken 2022 / Totstandkoming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D9F34F-89C0-4085-FD81-66CA95381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572"/>
            <a:ext cx="10515600" cy="457939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nl-NL" b="1" dirty="0"/>
              <a:t>Afzonderlijke administraties voor Landelijk Bureau en Ledengroepen</a:t>
            </a:r>
          </a:p>
          <a:p>
            <a:pPr>
              <a:lnSpc>
                <a:spcPct val="150000"/>
              </a:lnSpc>
            </a:pPr>
            <a:r>
              <a:rPr lang="nl-NL" b="1" dirty="0"/>
              <a:t>Rapportage door de ledengroepen op basis van een vernieuwde rapportage-set</a:t>
            </a:r>
          </a:p>
          <a:p>
            <a:pPr>
              <a:lnSpc>
                <a:spcPct val="150000"/>
              </a:lnSpc>
            </a:pPr>
            <a:r>
              <a:rPr lang="nl-NL" b="1" dirty="0"/>
              <a:t>De 2022 financiële cijfers van de ledengroepen met eigen rechtspersoon, zijn niet meer meegenomen in de jaarstukken 2022.</a:t>
            </a:r>
          </a:p>
          <a:p>
            <a:pPr>
              <a:lnSpc>
                <a:spcPct val="150000"/>
              </a:lnSpc>
            </a:pPr>
            <a:r>
              <a:rPr lang="nl-NL" b="1" dirty="0"/>
              <a:t>”Historisch Overzicht” Landelijk Bureau met medewerking van Auren</a:t>
            </a:r>
          </a:p>
          <a:p>
            <a:pPr>
              <a:lnSpc>
                <a:spcPct val="150000"/>
              </a:lnSpc>
            </a:pPr>
            <a:r>
              <a:rPr lang="nl-NL" b="1" dirty="0"/>
              <a:t>”Samengevoegde Jaarstukken 2021” Landelijk Bureau en Ledengroepen onder verantwoordelijkheid van het bestuur</a:t>
            </a:r>
          </a:p>
          <a:p>
            <a:pPr>
              <a:lnSpc>
                <a:spcPct val="150000"/>
              </a:lnSpc>
            </a:pPr>
            <a:r>
              <a:rPr lang="nl-NL" b="1" dirty="0"/>
              <a:t>Geen accountantscontrole uitgevoerd</a:t>
            </a:r>
          </a:p>
          <a:p>
            <a:pPr>
              <a:lnSpc>
                <a:spcPct val="150000"/>
              </a:lnSpc>
            </a:pPr>
            <a:r>
              <a:rPr lang="nl-NL" b="1" dirty="0"/>
              <a:t>Niet conform de statuten van de vereniging</a:t>
            </a:r>
          </a:p>
        </p:txBody>
      </p:sp>
    </p:spTree>
    <p:extLst>
      <p:ext uri="{BB962C8B-B14F-4D97-AF65-F5344CB8AC3E}">
        <p14:creationId xmlns:p14="http://schemas.microsoft.com/office/powerpoint/2010/main" val="1993128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47536B-DF6C-82D0-51CE-91C03257E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Jaarstukken 2022 / Kerncijfers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D9F34F-89C0-4085-FD81-66CA95381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443" y="1531216"/>
            <a:ext cx="10515600" cy="463274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nl-NL" b="1" dirty="0"/>
          </a:p>
          <a:p>
            <a:pPr marL="0" indent="0">
              <a:lnSpc>
                <a:spcPct val="150000"/>
              </a:lnSpc>
              <a:buNone/>
            </a:pPr>
            <a:endParaRPr lang="nl-NL" b="1" dirty="0"/>
          </a:p>
          <a:p>
            <a:pPr marL="0" indent="0">
              <a:lnSpc>
                <a:spcPct val="150000"/>
              </a:lnSpc>
              <a:buNone/>
            </a:pPr>
            <a:endParaRPr lang="nl-NL" b="1" dirty="0"/>
          </a:p>
          <a:p>
            <a:pPr marL="0" indent="0">
              <a:lnSpc>
                <a:spcPct val="150000"/>
              </a:lnSpc>
              <a:buNone/>
            </a:pPr>
            <a:endParaRPr lang="nl-NL" b="1" dirty="0"/>
          </a:p>
          <a:p>
            <a:pPr marL="0" indent="0">
              <a:lnSpc>
                <a:spcPct val="150000"/>
              </a:lnSpc>
              <a:buNone/>
            </a:pPr>
            <a:endParaRPr lang="nl-NL" b="1" dirty="0"/>
          </a:p>
          <a:p>
            <a:pPr marL="0" indent="0" algn="r">
              <a:lnSpc>
                <a:spcPct val="150000"/>
              </a:lnSpc>
              <a:buNone/>
            </a:pPr>
            <a:r>
              <a:rPr lang="nl-NL" sz="1900" b="1" dirty="0">
                <a:solidFill>
                  <a:srgbClr val="FF0000"/>
                </a:solidFill>
              </a:rPr>
              <a:t>*) Na correctie van de overdracht van liquide middelen aan het landelijk bureau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F410A0DF-8427-521A-FDBF-227B758382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514917"/>
              </p:ext>
            </p:extLst>
          </p:nvPr>
        </p:nvGraphicFramePr>
        <p:xfrm>
          <a:off x="1144354" y="1759058"/>
          <a:ext cx="9991689" cy="3567726"/>
        </p:xfrm>
        <a:graphic>
          <a:graphicData uri="http://schemas.openxmlformats.org/drawingml/2006/table">
            <a:tbl>
              <a:tblPr/>
              <a:tblGrid>
                <a:gridCol w="2455906">
                  <a:extLst>
                    <a:ext uri="{9D8B030D-6E8A-4147-A177-3AD203B41FA5}">
                      <a16:colId xmlns:a16="http://schemas.microsoft.com/office/drawing/2014/main" val="299949897"/>
                    </a:ext>
                  </a:extLst>
                </a:gridCol>
                <a:gridCol w="1112970">
                  <a:extLst>
                    <a:ext uri="{9D8B030D-6E8A-4147-A177-3AD203B41FA5}">
                      <a16:colId xmlns:a16="http://schemas.microsoft.com/office/drawing/2014/main" val="1583794359"/>
                    </a:ext>
                  </a:extLst>
                </a:gridCol>
                <a:gridCol w="1096663">
                  <a:extLst>
                    <a:ext uri="{9D8B030D-6E8A-4147-A177-3AD203B41FA5}">
                      <a16:colId xmlns:a16="http://schemas.microsoft.com/office/drawing/2014/main" val="2893865277"/>
                    </a:ext>
                  </a:extLst>
                </a:gridCol>
                <a:gridCol w="268952">
                  <a:extLst>
                    <a:ext uri="{9D8B030D-6E8A-4147-A177-3AD203B41FA5}">
                      <a16:colId xmlns:a16="http://schemas.microsoft.com/office/drawing/2014/main" val="1659528987"/>
                    </a:ext>
                  </a:extLst>
                </a:gridCol>
                <a:gridCol w="1096663">
                  <a:extLst>
                    <a:ext uri="{9D8B030D-6E8A-4147-A177-3AD203B41FA5}">
                      <a16:colId xmlns:a16="http://schemas.microsoft.com/office/drawing/2014/main" val="3672152309"/>
                    </a:ext>
                  </a:extLst>
                </a:gridCol>
                <a:gridCol w="1096663">
                  <a:extLst>
                    <a:ext uri="{9D8B030D-6E8A-4147-A177-3AD203B41FA5}">
                      <a16:colId xmlns:a16="http://schemas.microsoft.com/office/drawing/2014/main" val="935077204"/>
                    </a:ext>
                  </a:extLst>
                </a:gridCol>
                <a:gridCol w="268952">
                  <a:extLst>
                    <a:ext uri="{9D8B030D-6E8A-4147-A177-3AD203B41FA5}">
                      <a16:colId xmlns:a16="http://schemas.microsoft.com/office/drawing/2014/main" val="1229571676"/>
                    </a:ext>
                  </a:extLst>
                </a:gridCol>
                <a:gridCol w="1297460">
                  <a:extLst>
                    <a:ext uri="{9D8B030D-6E8A-4147-A177-3AD203B41FA5}">
                      <a16:colId xmlns:a16="http://schemas.microsoft.com/office/drawing/2014/main" val="856063975"/>
                    </a:ext>
                  </a:extLst>
                </a:gridCol>
                <a:gridCol w="1297460">
                  <a:extLst>
                    <a:ext uri="{9D8B030D-6E8A-4147-A177-3AD203B41FA5}">
                      <a16:colId xmlns:a16="http://schemas.microsoft.com/office/drawing/2014/main" val="2060682241"/>
                    </a:ext>
                  </a:extLst>
                </a:gridCol>
              </a:tblGrid>
              <a:tr h="52694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Landelijk Bureau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8671" marR="148671" marT="74336" marB="74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Ledengroepen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8671" marR="148671" marT="74336" marB="74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 KansPlus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8671" marR="148671" marT="74336" marB="743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520185"/>
                  </a:ext>
                </a:extLst>
              </a:tr>
              <a:tr h="38009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549380"/>
                  </a:ext>
                </a:extLst>
              </a:tr>
              <a:tr h="38009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0607"/>
                  </a:ext>
                </a:extLst>
              </a:tr>
              <a:tr h="38009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Resultaat van het jaar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-64.663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-149.519</a:t>
                      </a: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-9.988 </a:t>
                      </a:r>
                      <a:r>
                        <a:rPr lang="nl-NL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*)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-11.228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-216.846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-184.568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80094"/>
                  </a:ext>
                </a:extLst>
              </a:tr>
              <a:tr h="38009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752056"/>
                  </a:ext>
                </a:extLst>
              </a:tr>
              <a:tr h="38009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Vermogen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178.932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320.276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556.398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827.603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673.157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1.009.026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19090"/>
                  </a:ext>
                </a:extLst>
              </a:tr>
              <a:tr h="38009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356801"/>
                  </a:ext>
                </a:extLst>
              </a:tr>
              <a:tr h="38009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Liquide middelen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362.580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598.995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567.195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858.166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781.653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1.181.214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244727"/>
                  </a:ext>
                </a:extLst>
              </a:tr>
              <a:tr h="38009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487" marR="15487" marT="154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937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446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47536B-DF6C-82D0-51CE-91C03257E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Jaarstukken 2022 / Kernboodschappen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D9F34F-89C0-4085-FD81-66CA95381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069" y="1566041"/>
            <a:ext cx="10775731" cy="461092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nl-NL" b="1" dirty="0"/>
              <a:t>KansPlus blijft – financieel – in zeer zwaar weer</a:t>
            </a:r>
          </a:p>
          <a:p>
            <a:pPr>
              <a:lnSpc>
                <a:spcPct val="110000"/>
              </a:lnSpc>
            </a:pPr>
            <a:r>
              <a:rPr lang="nl-NL" b="1" dirty="0"/>
              <a:t>De onverkorte uitvoering van “KansPlus Perspectief 2025” is </a:t>
            </a:r>
            <a:r>
              <a:rPr lang="nl-NL" b="1"/>
              <a:t>van existentieel </a:t>
            </a:r>
            <a:r>
              <a:rPr lang="nl-NL" b="1" dirty="0"/>
              <a:t>belang</a:t>
            </a:r>
          </a:p>
          <a:p>
            <a:pPr>
              <a:lnSpc>
                <a:spcPct val="110000"/>
              </a:lnSpc>
            </a:pPr>
            <a:r>
              <a:rPr lang="nl-NL" b="1" dirty="0"/>
              <a:t>De vergrijzing van het ledenbestand zet zich onverminderd voort</a:t>
            </a:r>
          </a:p>
          <a:p>
            <a:pPr>
              <a:lnSpc>
                <a:spcPct val="110000"/>
              </a:lnSpc>
            </a:pPr>
            <a:r>
              <a:rPr lang="nl-NL" b="1" dirty="0"/>
              <a:t>Het centraliseren van de liquide middelen, kostendekking door het uitvoeren van projecten voor derden en incidentele baten uit legaten en giften bieden enige ondersteuning</a:t>
            </a:r>
          </a:p>
          <a:p>
            <a:pPr>
              <a:lnSpc>
                <a:spcPct val="110000"/>
              </a:lnSpc>
            </a:pPr>
            <a:r>
              <a:rPr lang="nl-NL" b="1" dirty="0"/>
              <a:t>De kostenontwikkeling 2023 / 2024 onzekere factor</a:t>
            </a:r>
          </a:p>
        </p:txBody>
      </p:sp>
    </p:spTree>
    <p:extLst>
      <p:ext uri="{BB962C8B-B14F-4D97-AF65-F5344CB8AC3E}">
        <p14:creationId xmlns:p14="http://schemas.microsoft.com/office/powerpoint/2010/main" val="1698432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47536B-DF6C-82D0-51CE-91C03257E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Jaarstukken 2022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D9F34F-89C0-4085-FD81-66CA95381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nl-NL" b="1" dirty="0"/>
              <a:t>Totstandkoming</a:t>
            </a:r>
          </a:p>
          <a:p>
            <a:pPr>
              <a:lnSpc>
                <a:spcPct val="150000"/>
              </a:lnSpc>
            </a:pPr>
            <a:r>
              <a:rPr lang="nl-NL" b="1" dirty="0"/>
              <a:t>Kerncijfers</a:t>
            </a:r>
          </a:p>
          <a:p>
            <a:pPr>
              <a:lnSpc>
                <a:spcPct val="150000"/>
              </a:lnSpc>
            </a:pPr>
            <a:r>
              <a:rPr lang="nl-NL" b="1" dirty="0"/>
              <a:t>Kernboodschappen</a:t>
            </a:r>
          </a:p>
          <a:p>
            <a:pPr>
              <a:lnSpc>
                <a:spcPct val="150000"/>
              </a:lnSpc>
            </a:pPr>
            <a:r>
              <a:rPr lang="nl-NL" b="1" dirty="0">
                <a:solidFill>
                  <a:srgbClr val="FF0000"/>
                </a:solidFill>
              </a:rPr>
              <a:t>Vragen &amp; opmerkingen</a:t>
            </a:r>
          </a:p>
          <a:p>
            <a:pPr>
              <a:lnSpc>
                <a:spcPct val="150000"/>
              </a:lnSpc>
            </a:pPr>
            <a:r>
              <a:rPr lang="nl-NL" b="1" dirty="0">
                <a:solidFill>
                  <a:srgbClr val="FF0000"/>
                </a:solidFill>
              </a:rPr>
              <a:t>Besluit ALV</a:t>
            </a:r>
          </a:p>
          <a:p>
            <a:pPr>
              <a:lnSpc>
                <a:spcPct val="150000"/>
              </a:lnSpc>
            </a:pPr>
            <a:r>
              <a:rPr lang="nl-NL" b="1" dirty="0">
                <a:solidFill>
                  <a:srgbClr val="FF0000"/>
                </a:solidFill>
              </a:rPr>
              <a:t>Décharge</a:t>
            </a:r>
          </a:p>
        </p:txBody>
      </p:sp>
    </p:spTree>
    <p:extLst>
      <p:ext uri="{BB962C8B-B14F-4D97-AF65-F5344CB8AC3E}">
        <p14:creationId xmlns:p14="http://schemas.microsoft.com/office/powerpoint/2010/main" val="171670941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280</Words>
  <Application>Microsoft Macintosh PowerPoint</Application>
  <PresentationFormat>Breedbeeld</PresentationFormat>
  <Paragraphs>118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Jaarstukken 2022 KansPlus</vt:lpstr>
      <vt:lpstr>Jaarstukken 2022</vt:lpstr>
      <vt:lpstr>Jaarstukken 2022 / Totstandkoming</vt:lpstr>
      <vt:lpstr>Jaarstukken 2022 / Kerncijfers</vt:lpstr>
      <vt:lpstr>Jaarstukken 2022 / Kernboodschappen</vt:lpstr>
      <vt:lpstr>Jaarstukken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Jaarstukken 2021 KansPlus</dc:title>
  <dc:creator>Paul Grimmelikhuizen</dc:creator>
  <cp:lastModifiedBy>Sandra Overbeek</cp:lastModifiedBy>
  <cp:revision>7</cp:revision>
  <cp:lastPrinted>2023-06-22T12:33:01Z</cp:lastPrinted>
  <dcterms:created xsi:type="dcterms:W3CDTF">2022-06-21T15:30:53Z</dcterms:created>
  <dcterms:modified xsi:type="dcterms:W3CDTF">2023-11-14T13:47:40Z</dcterms:modified>
</cp:coreProperties>
</file>